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70" r:id="rId2"/>
    <p:sldId id="272" r:id="rId3"/>
    <p:sldId id="271" r:id="rId4"/>
    <p:sldId id="273" r:id="rId5"/>
  </p:sldIdLst>
  <p:sldSz cx="12192000" cy="6858000"/>
  <p:notesSz cx="67246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'MISSIONE 12 NEGLI ANNI'!$C$2</c:f>
              <c:strCache>
                <c:ptCount val="1"/>
                <c:pt idx="0">
                  <c:v>SPESE CORRENTI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'MISSIONE 12 NEGLI ANNI'!$A$3:$B$20</c:f>
              <c:multiLvlStrCache>
                <c:ptCount val="18"/>
                <c:lvl>
                  <c:pt idx="0">
                    <c:v>Veltroni</c:v>
                  </c:pt>
                  <c:pt idx="1">
                    <c:v>Veltroni</c:v>
                  </c:pt>
                  <c:pt idx="2">
                    <c:v>Veltroni</c:v>
                  </c:pt>
                  <c:pt idx="3">
                    <c:v>Alemanno</c:v>
                  </c:pt>
                  <c:pt idx="4">
                    <c:v>Alemanno</c:v>
                  </c:pt>
                  <c:pt idx="5">
                    <c:v>Alemanno</c:v>
                  </c:pt>
                  <c:pt idx="6">
                    <c:v>Alemanno</c:v>
                  </c:pt>
                  <c:pt idx="7">
                    <c:v>Alemanno</c:v>
                  </c:pt>
                  <c:pt idx="8">
                    <c:v>Marino</c:v>
                  </c:pt>
                  <c:pt idx="9">
                    <c:v>Marino</c:v>
                  </c:pt>
                  <c:pt idx="10">
                    <c:v>Marino</c:v>
                  </c:pt>
                  <c:pt idx="11">
                    <c:v>Tronca</c:v>
                  </c:pt>
                  <c:pt idx="12">
                    <c:v>Raggi</c:v>
                  </c:pt>
                  <c:pt idx="13">
                    <c:v>Raggi</c:v>
                  </c:pt>
                  <c:pt idx="14">
                    <c:v>Raggi</c:v>
                  </c:pt>
                  <c:pt idx="15">
                    <c:v>Raggi</c:v>
                  </c:pt>
                  <c:pt idx="16">
                    <c:v>Raggi</c:v>
                  </c:pt>
                  <c:pt idx="17">
                    <c:v>Gualtieri</c:v>
                  </c:pt>
                </c:lvl>
                <c:lvl>
                  <c:pt idx="0">
                    <c:v>5</c:v>
                  </c:pt>
                  <c:pt idx="1">
                    <c:v>6</c:v>
                  </c:pt>
                  <c:pt idx="2">
                    <c:v>7</c:v>
                  </c:pt>
                  <c:pt idx="3">
                    <c:v>8</c:v>
                  </c:pt>
                  <c:pt idx="4">
                    <c:v>9</c:v>
                  </c:pt>
                  <c:pt idx="5">
                    <c:v>10</c:v>
                  </c:pt>
                  <c:pt idx="6">
                    <c:v>11</c:v>
                  </c:pt>
                  <c:pt idx="7">
                    <c:v>12</c:v>
                  </c:pt>
                  <c:pt idx="8">
                    <c:v>13</c:v>
                  </c:pt>
                  <c:pt idx="9">
                    <c:v>14</c:v>
                  </c:pt>
                  <c:pt idx="10">
                    <c:v>15</c:v>
                  </c:pt>
                  <c:pt idx="11">
                    <c:v>16</c:v>
                  </c:pt>
                  <c:pt idx="12">
                    <c:v>17</c:v>
                  </c:pt>
                  <c:pt idx="13">
                    <c:v>18</c:v>
                  </c:pt>
                  <c:pt idx="14">
                    <c:v>19</c:v>
                  </c:pt>
                  <c:pt idx="15">
                    <c:v>20</c:v>
                  </c:pt>
                  <c:pt idx="16">
                    <c:v>21</c:v>
                  </c:pt>
                  <c:pt idx="17">
                    <c:v>22</c:v>
                  </c:pt>
                </c:lvl>
              </c:multiLvlStrCache>
            </c:multiLvlStrRef>
          </c:cat>
          <c:val>
            <c:numRef>
              <c:f>'MISSIONE 12 NEGLI ANNI'!$C$3:$C$20</c:f>
              <c:numCache>
                <c:formatCode>#,##0</c:formatCode>
                <c:ptCount val="18"/>
                <c:pt idx="0">
                  <c:v>492597434</c:v>
                </c:pt>
                <c:pt idx="1">
                  <c:v>483347751</c:v>
                </c:pt>
                <c:pt idx="2">
                  <c:v>556567473</c:v>
                </c:pt>
                <c:pt idx="3">
                  <c:v>253974473</c:v>
                </c:pt>
                <c:pt idx="4">
                  <c:v>619390455</c:v>
                </c:pt>
                <c:pt idx="5">
                  <c:v>643640544</c:v>
                </c:pt>
                <c:pt idx="6">
                  <c:v>611494808</c:v>
                </c:pt>
                <c:pt idx="7">
                  <c:v>659256163</c:v>
                </c:pt>
                <c:pt idx="8">
                  <c:v>680222190</c:v>
                </c:pt>
                <c:pt idx="9">
                  <c:v>637162636</c:v>
                </c:pt>
                <c:pt idx="10">
                  <c:v>603628380</c:v>
                </c:pt>
                <c:pt idx="11">
                  <c:v>674687800</c:v>
                </c:pt>
                <c:pt idx="12">
                  <c:v>677217455</c:v>
                </c:pt>
                <c:pt idx="13">
                  <c:v>691819247</c:v>
                </c:pt>
                <c:pt idx="14" formatCode="#,##0.00">
                  <c:v>733733753.13999999</c:v>
                </c:pt>
                <c:pt idx="15" formatCode="#,##0.00">
                  <c:v>724972135.29999995</c:v>
                </c:pt>
                <c:pt idx="16" formatCode="#,##0.00">
                  <c:v>749129384.71000004</c:v>
                </c:pt>
                <c:pt idx="17" formatCode="#,##0.00">
                  <c:v>775811514.11000001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3D-4EEC-97E2-003C2DE8D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8452543"/>
        <c:axId val="2064299471"/>
      </c:lineChart>
      <c:catAx>
        <c:axId val="1738452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64299471"/>
        <c:crosses val="autoZero"/>
        <c:auto val="1"/>
        <c:lblAlgn val="ctr"/>
        <c:lblOffset val="100"/>
        <c:noMultiLvlLbl val="0"/>
      </c:catAx>
      <c:valAx>
        <c:axId val="2064299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38452543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'PROGRAMMA CASA NEGLI ANNI'!$C$3</c:f>
              <c:strCache>
                <c:ptCount val="1"/>
                <c:pt idx="0">
                  <c:v>PROGRAMMA CASA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'PROGRAMMA CASA NEGLI ANNI'!$A$4:$B$10</c:f>
              <c:multiLvlStrCache>
                <c:ptCount val="7"/>
                <c:lvl>
                  <c:pt idx="0">
                    <c:v>Tronca</c:v>
                  </c:pt>
                  <c:pt idx="1">
                    <c:v>Raggi</c:v>
                  </c:pt>
                  <c:pt idx="2">
                    <c:v>Raggi</c:v>
                  </c:pt>
                  <c:pt idx="3">
                    <c:v>Raggi</c:v>
                  </c:pt>
                  <c:pt idx="4">
                    <c:v>Raggi</c:v>
                  </c:pt>
                  <c:pt idx="5">
                    <c:v>Raggi</c:v>
                  </c:pt>
                  <c:pt idx="6">
                    <c:v>Gualtieri</c:v>
                  </c:pt>
                </c:lvl>
                <c:lvl>
                  <c:pt idx="0">
                    <c:v>2016</c:v>
                  </c:pt>
                  <c:pt idx="1">
                    <c:v>2017</c:v>
                  </c:pt>
                  <c:pt idx="2">
                    <c:v>2018</c:v>
                  </c:pt>
                  <c:pt idx="3">
                    <c:v>2019</c:v>
                  </c:pt>
                  <c:pt idx="4">
                    <c:v>2020</c:v>
                  </c:pt>
                  <c:pt idx="5">
                    <c:v>2021</c:v>
                  </c:pt>
                  <c:pt idx="6">
                    <c:v>2022</c:v>
                  </c:pt>
                </c:lvl>
              </c:multiLvlStrCache>
            </c:multiLvlStrRef>
          </c:cat>
          <c:val>
            <c:numRef>
              <c:f>'PROGRAMMA CASA NEGLI ANNI'!$C$4:$C$10</c:f>
              <c:numCache>
                <c:formatCode>#,##0.00</c:formatCode>
                <c:ptCount val="7"/>
                <c:pt idx="0">
                  <c:v>66584697.299999997</c:v>
                </c:pt>
                <c:pt idx="1">
                  <c:v>54559168.600000001</c:v>
                </c:pt>
                <c:pt idx="2">
                  <c:v>49351947.329999998</c:v>
                </c:pt>
                <c:pt idx="3">
                  <c:v>37823749.960000001</c:v>
                </c:pt>
                <c:pt idx="4">
                  <c:v>39169252.149999999</c:v>
                </c:pt>
                <c:pt idx="5">
                  <c:v>37233698.600000001</c:v>
                </c:pt>
                <c:pt idx="6">
                  <c:v>36933389.719999999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5D-4450-8006-112548158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64046863"/>
        <c:axId val="7257359"/>
      </c:lineChart>
      <c:catAx>
        <c:axId val="206404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57359"/>
        <c:crosses val="autoZero"/>
        <c:auto val="1"/>
        <c:lblAlgn val="ctr"/>
        <c:lblOffset val="100"/>
        <c:noMultiLvlLbl val="0"/>
      </c:catAx>
      <c:valAx>
        <c:axId val="7257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64046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990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721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9969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376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2240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1331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7408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294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317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782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49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673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401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380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010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890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C970F-7D4C-4AE5-AB8F-11E0F7D105AE}" type="datetimeFigureOut">
              <a:rPr lang="it-IT" smtClean="0"/>
              <a:t>29/12/2021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CA5903-91E5-4A45-96C0-6D264537F4C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147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ED848D-FB20-47D4-9B30-D24A2F97B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1227"/>
            <a:ext cx="8457788" cy="544497"/>
          </a:xfrm>
        </p:spPr>
        <p:txBody>
          <a:bodyPr>
            <a:normAutofit fontScale="90000"/>
          </a:bodyPr>
          <a:lstStyle/>
          <a:p>
            <a:r>
              <a:rPr lang="it-IT" sz="2400" dirty="0"/>
              <a:t>MISSIONE 12 Diritti sociali, politiche sociali e famiglia negli anni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B490C9D-836F-4D51-A2AB-C121A11F48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608097"/>
              </p:ext>
            </p:extLst>
          </p:nvPr>
        </p:nvGraphicFramePr>
        <p:xfrm>
          <a:off x="2370338" y="887767"/>
          <a:ext cx="5513035" cy="5672833"/>
        </p:xfrm>
        <a:graphic>
          <a:graphicData uri="http://schemas.openxmlformats.org/drawingml/2006/table">
            <a:tbl>
              <a:tblPr/>
              <a:tblGrid>
                <a:gridCol w="787577">
                  <a:extLst>
                    <a:ext uri="{9D8B030D-6E8A-4147-A177-3AD203B41FA5}">
                      <a16:colId xmlns:a16="http://schemas.microsoft.com/office/drawing/2014/main" val="747135158"/>
                    </a:ext>
                  </a:extLst>
                </a:gridCol>
                <a:gridCol w="1085106">
                  <a:extLst>
                    <a:ext uri="{9D8B030D-6E8A-4147-A177-3AD203B41FA5}">
                      <a16:colId xmlns:a16="http://schemas.microsoft.com/office/drawing/2014/main" val="1812429396"/>
                    </a:ext>
                  </a:extLst>
                </a:gridCol>
                <a:gridCol w="1907684">
                  <a:extLst>
                    <a:ext uri="{9D8B030D-6E8A-4147-A177-3AD203B41FA5}">
                      <a16:colId xmlns:a16="http://schemas.microsoft.com/office/drawing/2014/main" val="2229222290"/>
                    </a:ext>
                  </a:extLst>
                </a:gridCol>
                <a:gridCol w="1732668">
                  <a:extLst>
                    <a:ext uri="{9D8B030D-6E8A-4147-A177-3AD203B41FA5}">
                      <a16:colId xmlns:a16="http://schemas.microsoft.com/office/drawing/2014/main" val="2209178614"/>
                    </a:ext>
                  </a:extLst>
                </a:gridCol>
              </a:tblGrid>
              <a:tr h="26643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SINDACO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SPESE CORRENTI 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SPESA PROCAPITE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184875"/>
                  </a:ext>
                </a:extLst>
              </a:tr>
              <a:tr h="27753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Veltroni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492.597.434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193,35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6401413"/>
                  </a:ext>
                </a:extLst>
              </a:tr>
              <a:tr h="27753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Veltroni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483.347.751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178,65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518198"/>
                  </a:ext>
                </a:extLst>
              </a:tr>
              <a:tr h="27753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Veltroni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556.567.473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208,39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415805"/>
                  </a:ext>
                </a:extLst>
              </a:tr>
              <a:tr h="27753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Alemanno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253.974.473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93,22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339161"/>
                  </a:ext>
                </a:extLst>
              </a:tr>
              <a:tr h="27753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Alemanno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619.390.455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225,74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330871"/>
                  </a:ext>
                </a:extLst>
              </a:tr>
              <a:tr h="27753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Alemanno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643.640.544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233,08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960634"/>
                  </a:ext>
                </a:extLst>
              </a:tr>
              <a:tr h="26643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Alemanno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611.494.808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219,83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757131"/>
                  </a:ext>
                </a:extLst>
              </a:tr>
              <a:tr h="26643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Alemanno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659.256.163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249,83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560131"/>
                  </a:ext>
                </a:extLst>
              </a:tr>
              <a:tr h="26643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680.222.190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257,77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979769"/>
                  </a:ext>
                </a:extLst>
              </a:tr>
              <a:tr h="26643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637.162.636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241,46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366955"/>
                  </a:ext>
                </a:extLst>
              </a:tr>
              <a:tr h="26643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Marino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603.628.380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210,71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012886"/>
                  </a:ext>
                </a:extLst>
              </a:tr>
              <a:tr h="3774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Tronca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674.687.800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234,80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475040"/>
                  </a:ext>
                </a:extLst>
              </a:tr>
              <a:tr h="28863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Raggi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677.217.455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235,73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108226"/>
                  </a:ext>
                </a:extLst>
              </a:tr>
              <a:tr h="3774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Raggi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691.819.247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245,31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420204"/>
                  </a:ext>
                </a:extLst>
              </a:tr>
              <a:tr h="35524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Raggi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733.733.753,14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261,27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371246"/>
                  </a:ext>
                </a:extLst>
              </a:tr>
              <a:tr h="35524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Raggi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724.972.135,30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261,70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615078"/>
                  </a:ext>
                </a:extLst>
              </a:tr>
              <a:tr h="3330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Raggi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749.129.384,71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286,24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29837"/>
                  </a:ext>
                </a:extLst>
              </a:tr>
              <a:tr h="32194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Gualtieri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775.811.514,11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3" marR="7593" marT="7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02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27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C6C3C1-9060-49F2-82B0-7838A9A6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14" y="361025"/>
            <a:ext cx="8596668" cy="1032769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MISSIONE 12 Diritti sociali, politiche sociali e famiglia negli anni - Grafico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ED7D1E9-9A11-4488-AB18-D2F9572323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602332"/>
              </p:ext>
            </p:extLst>
          </p:nvPr>
        </p:nvGraphicFramePr>
        <p:xfrm>
          <a:off x="426129" y="1295184"/>
          <a:ext cx="8993080" cy="4267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700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A01EC8-63E9-4FD9-B4E1-8F8A65B66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200" dirty="0"/>
              <a:t>MISSIONE 12 PROGRAMMA 06 INTERVENTI PER IL DIRITO ALLA CASA dal 2016 al 2022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7411588-B36E-49B2-B5A9-6A9E58F9C6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269171"/>
              </p:ext>
            </p:extLst>
          </p:nvPr>
        </p:nvGraphicFramePr>
        <p:xfrm>
          <a:off x="2610034" y="1855432"/>
          <a:ext cx="4545367" cy="3897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310">
                  <a:extLst>
                    <a:ext uri="{9D8B030D-6E8A-4147-A177-3AD203B41FA5}">
                      <a16:colId xmlns:a16="http://schemas.microsoft.com/office/drawing/2014/main" val="3618599288"/>
                    </a:ext>
                  </a:extLst>
                </a:gridCol>
                <a:gridCol w="1785023">
                  <a:extLst>
                    <a:ext uri="{9D8B030D-6E8A-4147-A177-3AD203B41FA5}">
                      <a16:colId xmlns:a16="http://schemas.microsoft.com/office/drawing/2014/main" val="1749335111"/>
                    </a:ext>
                  </a:extLst>
                </a:gridCol>
                <a:gridCol w="1877034">
                  <a:extLst>
                    <a:ext uri="{9D8B030D-6E8A-4147-A177-3AD203B41FA5}">
                      <a16:colId xmlns:a16="http://schemas.microsoft.com/office/drawing/2014/main" val="606710560"/>
                    </a:ext>
                  </a:extLst>
                </a:gridCol>
              </a:tblGrid>
              <a:tr h="4871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ANNO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SINDACO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PROGRAMMA CASA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14154722"/>
                  </a:ext>
                </a:extLst>
              </a:tr>
              <a:tr h="4871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2016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Tronca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66.584.697,30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41454025"/>
                  </a:ext>
                </a:extLst>
              </a:tr>
              <a:tr h="4871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2017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Raggi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54.559.168,60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09014180"/>
                  </a:ext>
                </a:extLst>
              </a:tr>
              <a:tr h="4871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2018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>
                          <a:effectLst/>
                        </a:rPr>
                        <a:t>Raggi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49.351.947,33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78853191"/>
                  </a:ext>
                </a:extLst>
              </a:tr>
              <a:tr h="4871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2019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Raggi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37.823.749,96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55080978"/>
                  </a:ext>
                </a:extLst>
              </a:tr>
              <a:tr h="4871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2020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Raggi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39.169.252,15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7165512"/>
                  </a:ext>
                </a:extLst>
              </a:tr>
              <a:tr h="4871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effectLst/>
                        </a:rPr>
                        <a:t>2021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Raggi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37.233.698,60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73562505"/>
                  </a:ext>
                </a:extLst>
              </a:tr>
              <a:tr h="48716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effectLst/>
                        </a:rPr>
                        <a:t>2022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Gualtieri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effectLst/>
                        </a:rPr>
                        <a:t>36.933.389,72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2188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45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59E844-F381-4FFA-9641-E296DDB41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291" y="393469"/>
            <a:ext cx="8596668" cy="846338"/>
          </a:xfrm>
        </p:spPr>
        <p:txBody>
          <a:bodyPr>
            <a:normAutofit/>
          </a:bodyPr>
          <a:lstStyle/>
          <a:p>
            <a:pPr algn="ctr"/>
            <a:r>
              <a:rPr lang="it-IT" sz="2000" dirty="0"/>
              <a:t>MISSIONE 12 PROGRAMMA 06 INTERVENTI PER IL DIRITO ALLA CASA dal 2016 al 2022 - Grafico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22D4B6A-2DE6-43DC-A238-61F5296CD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127863"/>
              </p:ext>
            </p:extLst>
          </p:nvPr>
        </p:nvGraphicFramePr>
        <p:xfrm>
          <a:off x="381740" y="1557337"/>
          <a:ext cx="9259410" cy="422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6333385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161</Words>
  <Application>Microsoft Office PowerPoint</Application>
  <PresentationFormat>Widescreen</PresentationFormat>
  <Paragraphs>106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Sfaccettatura</vt:lpstr>
      <vt:lpstr>MISSIONE 12 Diritti sociali, politiche sociali e famiglia negli anni </vt:lpstr>
      <vt:lpstr>MISSIONE 12 Diritti sociali, politiche sociali e famiglia negli anni - Grafico</vt:lpstr>
      <vt:lpstr>MISSIONE 12 PROGRAMMA 06 INTERVENTI PER IL DIRITO ALLA CASA dal 2016 al 2022</vt:lpstr>
      <vt:lpstr>MISSIONE 12 PROGRAMMA 06 INTERVENTI PER IL DIRITO ALLA CASA dal 2016 al 2022 - Grafico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Indicatori e persone assistite- confronto anni 2014 / 2018 – I numeri più significativi   Fonte: I SERVIZI SOCIALI DI ROMA CAPITALE, Dipartimento Trasformazione Digitale U.O. Statistica - Open Datahttps://www.comune.roma.it/web/it/roma-statistica-servizi-sociali.page</dc:title>
  <dc:creator>Mario Deluca</dc:creator>
  <cp:lastModifiedBy>Mario De luca</cp:lastModifiedBy>
  <cp:revision>37</cp:revision>
  <cp:lastPrinted>2021-12-23T13:36:31Z</cp:lastPrinted>
  <dcterms:created xsi:type="dcterms:W3CDTF">2020-10-27T12:13:53Z</dcterms:created>
  <dcterms:modified xsi:type="dcterms:W3CDTF">2021-12-29T12:47:26Z</dcterms:modified>
</cp:coreProperties>
</file>