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sldIdLst>
    <p:sldId id="267" r:id="rId2"/>
    <p:sldId id="269" r:id="rId3"/>
    <p:sldId id="265" r:id="rId4"/>
    <p:sldId id="266" r:id="rId5"/>
    <p:sldId id="268" r:id="rId6"/>
  </p:sldIdLst>
  <p:sldSz cx="12192000" cy="6858000"/>
  <p:notesSz cx="6724650" cy="97742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970F-7D4C-4AE5-AB8F-11E0F7D105AE}" type="datetimeFigureOut">
              <a:rPr lang="it-IT" smtClean="0"/>
              <a:t>30/12/2021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5903-91E5-4A45-96C0-6D264537F4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9908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970F-7D4C-4AE5-AB8F-11E0F7D105AE}" type="datetimeFigureOut">
              <a:rPr lang="it-IT" smtClean="0"/>
              <a:t>30/12/2021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5903-91E5-4A45-96C0-6D264537F4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7216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970F-7D4C-4AE5-AB8F-11E0F7D105AE}" type="datetimeFigureOut">
              <a:rPr lang="it-IT" smtClean="0"/>
              <a:t>30/12/2021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5903-91E5-4A45-96C0-6D264537F4CF}" type="slidenum">
              <a:rPr lang="it-IT" smtClean="0"/>
              <a:t>‹N›</a:t>
            </a:fld>
            <a:endParaRPr lang="it-I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99694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970F-7D4C-4AE5-AB8F-11E0F7D105AE}" type="datetimeFigureOut">
              <a:rPr lang="it-IT" smtClean="0"/>
              <a:t>30/12/2021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5903-91E5-4A45-96C0-6D264537F4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37666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970F-7D4C-4AE5-AB8F-11E0F7D105AE}" type="datetimeFigureOut">
              <a:rPr lang="it-IT" smtClean="0"/>
              <a:t>30/12/2021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5903-91E5-4A45-96C0-6D264537F4CF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2240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970F-7D4C-4AE5-AB8F-11E0F7D105AE}" type="datetimeFigureOut">
              <a:rPr lang="it-IT" smtClean="0"/>
              <a:t>30/12/2021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5903-91E5-4A45-96C0-6D264537F4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13319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970F-7D4C-4AE5-AB8F-11E0F7D105AE}" type="datetimeFigureOut">
              <a:rPr lang="it-IT" smtClean="0"/>
              <a:t>30/12/2021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5903-91E5-4A45-96C0-6D264537F4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74086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970F-7D4C-4AE5-AB8F-11E0F7D105AE}" type="datetimeFigureOut">
              <a:rPr lang="it-IT" smtClean="0"/>
              <a:t>30/12/2021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5903-91E5-4A45-96C0-6D264537F4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2949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970F-7D4C-4AE5-AB8F-11E0F7D105AE}" type="datetimeFigureOut">
              <a:rPr lang="it-IT" smtClean="0"/>
              <a:t>30/12/2021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5903-91E5-4A45-96C0-6D264537F4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3171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970F-7D4C-4AE5-AB8F-11E0F7D105AE}" type="datetimeFigureOut">
              <a:rPr lang="it-IT" smtClean="0"/>
              <a:t>30/12/2021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5903-91E5-4A45-96C0-6D264537F4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7826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970F-7D4C-4AE5-AB8F-11E0F7D105AE}" type="datetimeFigureOut">
              <a:rPr lang="it-IT" smtClean="0"/>
              <a:t>30/12/2021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5903-91E5-4A45-96C0-6D264537F4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496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970F-7D4C-4AE5-AB8F-11E0F7D105AE}" type="datetimeFigureOut">
              <a:rPr lang="it-IT" smtClean="0"/>
              <a:t>30/12/2021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5903-91E5-4A45-96C0-6D264537F4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6737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970F-7D4C-4AE5-AB8F-11E0F7D105AE}" type="datetimeFigureOut">
              <a:rPr lang="it-IT" smtClean="0"/>
              <a:t>30/12/2021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5903-91E5-4A45-96C0-6D264537F4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4013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970F-7D4C-4AE5-AB8F-11E0F7D105AE}" type="datetimeFigureOut">
              <a:rPr lang="it-IT" smtClean="0"/>
              <a:t>30/12/2021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5903-91E5-4A45-96C0-6D264537F4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380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970F-7D4C-4AE5-AB8F-11E0F7D105AE}" type="datetimeFigureOut">
              <a:rPr lang="it-IT" smtClean="0"/>
              <a:t>30/12/2021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5903-91E5-4A45-96C0-6D264537F4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0108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970F-7D4C-4AE5-AB8F-11E0F7D105AE}" type="datetimeFigureOut">
              <a:rPr lang="it-IT" smtClean="0"/>
              <a:t>30/12/2021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5903-91E5-4A45-96C0-6D264537F4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8902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C970F-7D4C-4AE5-AB8F-11E0F7D105AE}" type="datetimeFigureOut">
              <a:rPr lang="it-IT" smtClean="0"/>
              <a:t>30/12/2021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8CA5903-91E5-4A45-96C0-6D264537F4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1478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  <p:sldLayoutId id="2147483797" r:id="rId13"/>
    <p:sldLayoutId id="2147483798" r:id="rId14"/>
    <p:sldLayoutId id="2147483799" r:id="rId15"/>
    <p:sldLayoutId id="21474838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45EB17-9B26-4C87-B7F8-87AD6CD2E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599"/>
            <a:ext cx="8845357" cy="1940653"/>
          </a:xfrm>
        </p:spPr>
        <p:txBody>
          <a:bodyPr>
            <a:normAutofit fontScale="90000"/>
          </a:bodyPr>
          <a:lstStyle/>
          <a:p>
            <a:pPr algn="ctr"/>
            <a:r>
              <a:rPr lang="it-IT" sz="2700" dirty="0"/>
              <a:t>ROMA CAPITALE </a:t>
            </a:r>
            <a:br>
              <a:rPr lang="it-IT" sz="2700" dirty="0"/>
            </a:br>
            <a:r>
              <a:rPr lang="it-IT" sz="2700" dirty="0"/>
              <a:t>DOCUMENTO UNICO DI PROGRAMMAZIONE</a:t>
            </a:r>
            <a:br>
              <a:rPr lang="it-IT" sz="2700" dirty="0"/>
            </a:br>
            <a:br>
              <a:rPr lang="it-IT" sz="2700" dirty="0"/>
            </a:br>
            <a:r>
              <a:rPr lang="it-IT" sz="2800" b="1" dirty="0">
                <a:solidFill>
                  <a:srgbClr val="000000"/>
                </a:solidFill>
                <a:latin typeface="Calibri" panose="020F0502020204030204" pitchFamily="34" charset="0"/>
              </a:rPr>
              <a:t>MISSIONE 04 - Istruzione e diritto allo studio</a:t>
            </a:r>
            <a:br>
              <a:rPr lang="it-IT" sz="2800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br>
              <a:rPr lang="it-IT" sz="28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it-IT" sz="2800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1224926E-911A-4BF4-BABE-B0A18DC8EB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0090447"/>
              </p:ext>
            </p:extLst>
          </p:nvPr>
        </p:nvGraphicFramePr>
        <p:xfrm>
          <a:off x="240145" y="2550252"/>
          <a:ext cx="9282545" cy="14381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1579">
                  <a:extLst>
                    <a:ext uri="{9D8B030D-6E8A-4147-A177-3AD203B41FA5}">
                      <a16:colId xmlns:a16="http://schemas.microsoft.com/office/drawing/2014/main" val="1618658293"/>
                    </a:ext>
                  </a:extLst>
                </a:gridCol>
                <a:gridCol w="1827652">
                  <a:extLst>
                    <a:ext uri="{9D8B030D-6E8A-4147-A177-3AD203B41FA5}">
                      <a16:colId xmlns:a16="http://schemas.microsoft.com/office/drawing/2014/main" val="427896954"/>
                    </a:ext>
                  </a:extLst>
                </a:gridCol>
                <a:gridCol w="1947893">
                  <a:extLst>
                    <a:ext uri="{9D8B030D-6E8A-4147-A177-3AD203B41FA5}">
                      <a16:colId xmlns:a16="http://schemas.microsoft.com/office/drawing/2014/main" val="3723747008"/>
                    </a:ext>
                  </a:extLst>
                </a:gridCol>
                <a:gridCol w="1978380">
                  <a:extLst>
                    <a:ext uri="{9D8B030D-6E8A-4147-A177-3AD203B41FA5}">
                      <a16:colId xmlns:a16="http://schemas.microsoft.com/office/drawing/2014/main" val="2312492432"/>
                    </a:ext>
                  </a:extLst>
                </a:gridCol>
                <a:gridCol w="1737041">
                  <a:extLst>
                    <a:ext uri="{9D8B030D-6E8A-4147-A177-3AD203B41FA5}">
                      <a16:colId xmlns:a16="http://schemas.microsoft.com/office/drawing/2014/main" val="892421676"/>
                    </a:ext>
                  </a:extLst>
                </a:gridCol>
              </a:tblGrid>
              <a:tr h="348532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 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>
                          <a:effectLst/>
                        </a:rPr>
                        <a:t>2022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>
                          <a:effectLst/>
                        </a:rPr>
                        <a:t>2023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>
                          <a:effectLst/>
                        </a:rPr>
                        <a:t>2024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0396175"/>
                  </a:ext>
                </a:extLst>
              </a:tr>
              <a:tr h="575469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BILANCIO 2022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650.573.005,34	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dirty="0"/>
                        <a:t>	</a:t>
                      </a:r>
                    </a:p>
                    <a:p>
                      <a:pPr algn="ctr" fontAlgn="b"/>
                      <a:r>
                        <a:rPr lang="it-IT" sz="1600" b="0" dirty="0"/>
                        <a:t>538.512.055,86	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dirty="0"/>
                        <a:t>	</a:t>
                      </a:r>
                    </a:p>
                    <a:p>
                      <a:pPr algn="ctr" fontAlgn="b"/>
                      <a:r>
                        <a:rPr lang="it-IT" sz="1600" b="0" dirty="0"/>
                        <a:t>534.238.117,01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15316855"/>
                  </a:ext>
                </a:extLst>
              </a:tr>
              <a:tr h="348532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 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 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 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 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54974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6404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45EB17-9B26-4C87-B7F8-87AD6CD2E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2700" dirty="0"/>
              <a:t>ROMA CAPITALE </a:t>
            </a:r>
            <a:br>
              <a:rPr lang="it-IT" sz="2700" dirty="0"/>
            </a:br>
            <a:r>
              <a:rPr lang="it-IT" sz="2700" dirty="0"/>
              <a:t>DOCUMENTO UNICO DI PROGRAMMAZIONE</a:t>
            </a:r>
            <a:br>
              <a:rPr lang="it-IT" sz="2700" dirty="0"/>
            </a:br>
            <a:br>
              <a:rPr lang="it-IT" sz="2700" dirty="0"/>
            </a:br>
            <a:r>
              <a:rPr lang="it-IT" sz="2800" b="1" dirty="0">
                <a:solidFill>
                  <a:srgbClr val="000000"/>
                </a:solidFill>
                <a:latin typeface="Calibri" panose="020F0502020204030204" pitchFamily="34" charset="0"/>
              </a:rPr>
              <a:t>MISSIONE 04 - Istruzione e diritto allo studio</a:t>
            </a:r>
            <a:br>
              <a:rPr lang="it-IT" sz="2800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br>
              <a:rPr lang="it-IT" sz="28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br>
              <a:rPr lang="it-IT" sz="2800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br>
              <a:rPr lang="it-IT" sz="28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it-IT" sz="2800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1224926E-911A-4BF4-BABE-B0A18DC8EB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7825000"/>
              </p:ext>
            </p:extLst>
          </p:nvPr>
        </p:nvGraphicFramePr>
        <p:xfrm>
          <a:off x="210331" y="2728002"/>
          <a:ext cx="9295639" cy="27903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88483">
                  <a:extLst>
                    <a:ext uri="{9D8B030D-6E8A-4147-A177-3AD203B41FA5}">
                      <a16:colId xmlns:a16="http://schemas.microsoft.com/office/drawing/2014/main" val="1618658293"/>
                    </a:ext>
                  </a:extLst>
                </a:gridCol>
                <a:gridCol w="2477684">
                  <a:extLst>
                    <a:ext uri="{9D8B030D-6E8A-4147-A177-3AD203B41FA5}">
                      <a16:colId xmlns:a16="http://schemas.microsoft.com/office/drawing/2014/main" val="427896954"/>
                    </a:ext>
                  </a:extLst>
                </a:gridCol>
                <a:gridCol w="1972285">
                  <a:extLst>
                    <a:ext uri="{9D8B030D-6E8A-4147-A177-3AD203B41FA5}">
                      <a16:colId xmlns:a16="http://schemas.microsoft.com/office/drawing/2014/main" val="3723747008"/>
                    </a:ext>
                  </a:extLst>
                </a:gridCol>
                <a:gridCol w="2157187">
                  <a:extLst>
                    <a:ext uri="{9D8B030D-6E8A-4147-A177-3AD203B41FA5}">
                      <a16:colId xmlns:a16="http://schemas.microsoft.com/office/drawing/2014/main" val="2312492432"/>
                    </a:ext>
                  </a:extLst>
                </a:gridCol>
              </a:tblGrid>
              <a:tr h="569113">
                <a:tc>
                  <a:txBody>
                    <a:bodyPr/>
                    <a:lstStyle/>
                    <a:p>
                      <a:pPr algn="l" fontAlgn="b"/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>
                          <a:effectLst/>
                        </a:rPr>
                        <a:t>2021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>
                          <a:effectLst/>
                        </a:rPr>
                        <a:t>2022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>
                          <a:effectLst/>
                        </a:rPr>
                        <a:t>Differenza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42293435"/>
                  </a:ext>
                </a:extLst>
              </a:tr>
              <a:tr h="294404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u="none" strike="noStrike" dirty="0">
                          <a:effectLst/>
                        </a:rPr>
                        <a:t>TOTALE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dirty="0"/>
                        <a:t>588.704.946,62</a:t>
                      </a:r>
                      <a:endParaRPr lang="it-IT" sz="1800" b="1" u="none" strike="noStrike" dirty="0">
                        <a:effectLst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650.573.005,34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61.868.058,72</a:t>
                      </a:r>
                    </a:p>
                    <a:p>
                      <a:pPr algn="ctr" fontAlgn="ctr"/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08507962"/>
                  </a:ext>
                </a:extLst>
              </a:tr>
              <a:tr h="534254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Spese correnti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536.055.281,05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593.248.380,51</a:t>
                      </a:r>
                    </a:p>
                    <a:p>
                      <a:pPr algn="ctr" fontAlgn="b"/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+ 57.193.099,46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99099573"/>
                  </a:ext>
                </a:extLst>
              </a:tr>
              <a:tr h="540791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Spese in conto capitale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52.649.665,57</a:t>
                      </a:r>
                    </a:p>
                    <a:p>
                      <a:pPr algn="ctr" fontAlgn="b"/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57.324.624,83</a:t>
                      </a:r>
                    </a:p>
                    <a:p>
                      <a:pPr algn="ctr" fontAlgn="b"/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+4.674.959,26</a:t>
                      </a:r>
                    </a:p>
                    <a:p>
                      <a:pPr algn="ctr" fontAlgn="ctr"/>
                      <a:endParaRPr lang="it-IT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09650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269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B03FA4-C0AB-4ECE-AFDE-3F15A4F26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22" y="349542"/>
            <a:ext cx="8760281" cy="1135309"/>
          </a:xfrm>
        </p:spPr>
        <p:txBody>
          <a:bodyPr>
            <a:normAutofit fontScale="90000"/>
          </a:bodyPr>
          <a:lstStyle/>
          <a:p>
            <a:pPr algn="ctr"/>
            <a:r>
              <a:rPr lang="it-IT" sz="2400" dirty="0"/>
              <a:t> ROMA CAPITALE Confronto tra previsioni di spesa in Bilancio anni 2020, 2021, 2022 </a:t>
            </a:r>
            <a:br>
              <a:rPr lang="it-IT" sz="2400" dirty="0"/>
            </a:br>
            <a:r>
              <a:rPr lang="it-IT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MISSIONE 04 - Istruzione e diritto allo studio</a:t>
            </a:r>
            <a:br>
              <a:rPr lang="it-IT" sz="2400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it-IT" sz="2400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B73EF39A-CA3C-4A8A-B769-FA16BEFB80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3192445"/>
              </p:ext>
            </p:extLst>
          </p:nvPr>
        </p:nvGraphicFramePr>
        <p:xfrm>
          <a:off x="327172" y="2382474"/>
          <a:ext cx="10086334" cy="24806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11622">
                  <a:extLst>
                    <a:ext uri="{9D8B030D-6E8A-4147-A177-3AD203B41FA5}">
                      <a16:colId xmlns:a16="http://schemas.microsoft.com/office/drawing/2014/main" val="1882806746"/>
                    </a:ext>
                  </a:extLst>
                </a:gridCol>
                <a:gridCol w="1787142">
                  <a:extLst>
                    <a:ext uri="{9D8B030D-6E8A-4147-A177-3AD203B41FA5}">
                      <a16:colId xmlns:a16="http://schemas.microsoft.com/office/drawing/2014/main" val="1484189180"/>
                    </a:ext>
                  </a:extLst>
                </a:gridCol>
                <a:gridCol w="1811623">
                  <a:extLst>
                    <a:ext uri="{9D8B030D-6E8A-4147-A177-3AD203B41FA5}">
                      <a16:colId xmlns:a16="http://schemas.microsoft.com/office/drawing/2014/main" val="1377498522"/>
                    </a:ext>
                  </a:extLst>
                </a:gridCol>
                <a:gridCol w="2464460">
                  <a:extLst>
                    <a:ext uri="{9D8B030D-6E8A-4147-A177-3AD203B41FA5}">
                      <a16:colId xmlns:a16="http://schemas.microsoft.com/office/drawing/2014/main" val="3320813247"/>
                    </a:ext>
                  </a:extLst>
                </a:gridCol>
                <a:gridCol w="2211487">
                  <a:extLst>
                    <a:ext uri="{9D8B030D-6E8A-4147-A177-3AD203B41FA5}">
                      <a16:colId xmlns:a16="http://schemas.microsoft.com/office/drawing/2014/main" val="3814182224"/>
                    </a:ext>
                  </a:extLst>
                </a:gridCol>
              </a:tblGrid>
              <a:tr h="64233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2020</a:t>
                      </a:r>
                      <a:endParaRPr lang="it-IT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2021</a:t>
                      </a:r>
                      <a:endParaRPr lang="it-IT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2022</a:t>
                      </a:r>
                      <a:endParaRPr lang="it-IT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DIFF 2021 /2020</a:t>
                      </a:r>
                      <a:endParaRPr lang="it-IT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DIFF 2022 /2021</a:t>
                      </a:r>
                      <a:endParaRPr lang="it-IT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02279293"/>
                  </a:ext>
                </a:extLst>
              </a:tr>
              <a:tr h="139750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612.136.401,13</a:t>
                      </a:r>
                      <a:r>
                        <a:rPr lang="it-IT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it-IT" sz="18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fontAlgn="ctr" latinLnBrk="0" hangingPunct="1"/>
                      <a:r>
                        <a:rPr lang="it-IT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588.704.946,62</a:t>
                      </a:r>
                    </a:p>
                    <a:p>
                      <a:pPr marL="0" algn="ctr" defTabSz="457200" rtl="0" eaLnBrk="1" fontAlgn="ctr" latinLnBrk="0" hangingPunct="1"/>
                      <a:endParaRPr lang="it-IT" sz="18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it-IT" sz="18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fontAlgn="ctr" latinLnBrk="0" hangingPunct="1"/>
                      <a:r>
                        <a:rPr lang="it-IT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650.573.005,34</a:t>
                      </a:r>
                    </a:p>
                    <a:p>
                      <a:pPr marL="0" algn="ctr" defTabSz="457200" rtl="0" eaLnBrk="1" fontAlgn="ctr" latinLnBrk="0" hangingPunct="1"/>
                      <a:endParaRPr lang="it-IT" sz="18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it-IT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-23.431.454,51</a:t>
                      </a:r>
                    </a:p>
                    <a:p>
                      <a:pPr algn="ctr" fontAlgn="ctr"/>
                      <a:endParaRPr lang="it-IT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it-IT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it-IT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+ 61.868.058,72</a:t>
                      </a:r>
                    </a:p>
                    <a:p>
                      <a:pPr algn="ctr" fontAlgn="ctr"/>
                      <a:endParaRPr lang="it-IT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it-IT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950254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9524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EA6E56-7DB4-4879-AAB6-B584AB65E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2400" dirty="0"/>
              <a:t> ROMA CAPITALE Confronto tra previsioni </a:t>
            </a:r>
            <a:r>
              <a:rPr lang="it-IT" sz="2400" dirty="0">
                <a:solidFill>
                  <a:srgbClr val="FF0000"/>
                </a:solidFill>
              </a:rPr>
              <a:t>DEFINITIVE</a:t>
            </a:r>
            <a:r>
              <a:rPr lang="it-IT" sz="2400" dirty="0"/>
              <a:t> di spesa in Bilancio anni 2020, 2021</a:t>
            </a:r>
            <a:br>
              <a:rPr lang="it-IT" sz="2400" dirty="0"/>
            </a:br>
            <a:br>
              <a:rPr lang="it-IT" sz="2400" dirty="0"/>
            </a:br>
            <a:r>
              <a:rPr lang="it-IT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MISSIONE 04 - Istruzione e diritto allo studio</a:t>
            </a:r>
            <a:br>
              <a:rPr lang="it-IT" sz="24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br>
              <a:rPr lang="it-IT" sz="2400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it-IT" sz="2400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FA52BA6F-D2AE-422A-921F-B5251ABBCE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4984332"/>
              </p:ext>
            </p:extLst>
          </p:nvPr>
        </p:nvGraphicFramePr>
        <p:xfrm>
          <a:off x="978314" y="2332139"/>
          <a:ext cx="7994708" cy="19464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7288">
                  <a:extLst>
                    <a:ext uri="{9D8B030D-6E8A-4147-A177-3AD203B41FA5}">
                      <a16:colId xmlns:a16="http://schemas.microsoft.com/office/drawing/2014/main" val="464455352"/>
                    </a:ext>
                  </a:extLst>
                </a:gridCol>
                <a:gridCol w="2269820">
                  <a:extLst>
                    <a:ext uri="{9D8B030D-6E8A-4147-A177-3AD203B41FA5}">
                      <a16:colId xmlns:a16="http://schemas.microsoft.com/office/drawing/2014/main" val="2087032623"/>
                    </a:ext>
                  </a:extLst>
                </a:gridCol>
                <a:gridCol w="1840786">
                  <a:extLst>
                    <a:ext uri="{9D8B030D-6E8A-4147-A177-3AD203B41FA5}">
                      <a16:colId xmlns:a16="http://schemas.microsoft.com/office/drawing/2014/main" val="1143511194"/>
                    </a:ext>
                  </a:extLst>
                </a:gridCol>
                <a:gridCol w="2273416">
                  <a:extLst>
                    <a:ext uri="{9D8B030D-6E8A-4147-A177-3AD203B41FA5}">
                      <a16:colId xmlns:a16="http://schemas.microsoft.com/office/drawing/2014/main" val="2655480699"/>
                    </a:ext>
                  </a:extLst>
                </a:gridCol>
                <a:gridCol w="763398">
                  <a:extLst>
                    <a:ext uri="{9D8B030D-6E8A-4147-A177-3AD203B41FA5}">
                      <a16:colId xmlns:a16="http://schemas.microsoft.com/office/drawing/2014/main" val="281888380"/>
                    </a:ext>
                  </a:extLst>
                </a:gridCol>
              </a:tblGrid>
              <a:tr h="218114">
                <a:tc gridSpan="5">
                  <a:txBody>
                    <a:bodyPr/>
                    <a:lstStyle/>
                    <a:p>
                      <a:pPr algn="ctr" fontAlgn="ctr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4703711"/>
                  </a:ext>
                </a:extLst>
              </a:tr>
              <a:tr h="42103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 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 dirty="0">
                          <a:effectLst/>
                        </a:rPr>
                        <a:t> 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 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 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 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4260486"/>
                  </a:ext>
                </a:extLst>
              </a:tr>
              <a:tr h="652968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 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2020</a:t>
                      </a:r>
                      <a:endParaRPr lang="it-IT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2021</a:t>
                      </a:r>
                      <a:endParaRPr lang="it-IT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DIFF 2021 /2020</a:t>
                      </a:r>
                      <a:endParaRPr lang="it-IT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>
                          <a:effectLst/>
                        </a:rPr>
                        <a:t> 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855070302"/>
                  </a:ext>
                </a:extLst>
              </a:tr>
              <a:tr h="52629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 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612.136.401,13 </a:t>
                      </a:r>
                      <a:endParaRPr lang="it-IT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553.643.405,73</a:t>
                      </a:r>
                    </a:p>
                    <a:p>
                      <a:pPr algn="ctr" fontAlgn="b"/>
                      <a:endParaRPr lang="it-IT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-58.492.995,40</a:t>
                      </a:r>
                    </a:p>
                    <a:p>
                      <a:pPr algn="ctr" fontAlgn="b"/>
                      <a:endParaRPr lang="it-IT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>
                          <a:effectLst/>
                        </a:rPr>
                        <a:t> 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0508281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699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1407A1-2BBE-4113-89E8-1E0D847D1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779" y="223707"/>
            <a:ext cx="9529893" cy="447413"/>
          </a:xfrm>
        </p:spPr>
        <p:txBody>
          <a:bodyPr>
            <a:noAutofit/>
          </a:bodyPr>
          <a:lstStyle/>
          <a:p>
            <a:pPr algn="ctr"/>
            <a:r>
              <a:rPr lang="it-IT" sz="2800" dirty="0"/>
              <a:t>Bilancio 2022 NOTA INTEGRATIVA </a:t>
            </a:r>
            <a:br>
              <a:rPr lang="it-IT" sz="2800" dirty="0"/>
            </a:br>
            <a:r>
              <a:rPr lang="it-IT" sz="2800" dirty="0"/>
              <a:t>Prospetti riepilogativi di Bilancio Spese Correnti </a:t>
            </a:r>
            <a:br>
              <a:rPr lang="it-IT" sz="2800" dirty="0"/>
            </a:br>
            <a:r>
              <a:rPr lang="it-IT" sz="2800" dirty="0"/>
              <a:t>Missione 04 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2D2E67E3-C51A-411D-A50C-96C533F699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5133527"/>
              </p:ext>
            </p:extLst>
          </p:nvPr>
        </p:nvGraphicFramePr>
        <p:xfrm>
          <a:off x="320850" y="1726624"/>
          <a:ext cx="9146421" cy="40512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6942">
                  <a:extLst>
                    <a:ext uri="{9D8B030D-6E8A-4147-A177-3AD203B41FA5}">
                      <a16:colId xmlns:a16="http://schemas.microsoft.com/office/drawing/2014/main" val="4200329779"/>
                    </a:ext>
                  </a:extLst>
                </a:gridCol>
                <a:gridCol w="3008514">
                  <a:extLst>
                    <a:ext uri="{9D8B030D-6E8A-4147-A177-3AD203B41FA5}">
                      <a16:colId xmlns:a16="http://schemas.microsoft.com/office/drawing/2014/main" val="2605652105"/>
                    </a:ext>
                  </a:extLst>
                </a:gridCol>
                <a:gridCol w="2390132">
                  <a:extLst>
                    <a:ext uri="{9D8B030D-6E8A-4147-A177-3AD203B41FA5}">
                      <a16:colId xmlns:a16="http://schemas.microsoft.com/office/drawing/2014/main" val="2472147258"/>
                    </a:ext>
                  </a:extLst>
                </a:gridCol>
                <a:gridCol w="1477959">
                  <a:extLst>
                    <a:ext uri="{9D8B030D-6E8A-4147-A177-3AD203B41FA5}">
                      <a16:colId xmlns:a16="http://schemas.microsoft.com/office/drawing/2014/main" val="2576164944"/>
                    </a:ext>
                  </a:extLst>
                </a:gridCol>
                <a:gridCol w="1772874">
                  <a:extLst>
                    <a:ext uri="{9D8B030D-6E8A-4147-A177-3AD203B41FA5}">
                      <a16:colId xmlns:a16="http://schemas.microsoft.com/office/drawing/2014/main" val="358018377"/>
                    </a:ext>
                  </a:extLst>
                </a:gridCol>
              </a:tblGrid>
              <a:tr h="80272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MISSIONE 04 - Istruzione e diritto allo studio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Previsione 2021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 Previsioni  2022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>
                          <a:effectLst/>
                        </a:rPr>
                        <a:t>Differenza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8172794"/>
                  </a:ext>
                </a:extLst>
              </a:tr>
              <a:tr h="743990">
                <a:tc gridSpan="2">
                  <a:txBody>
                    <a:bodyPr/>
                    <a:lstStyle/>
                    <a:p>
                      <a:pPr marL="0" indent="0" algn="ctr" fontAlgn="ctr">
                        <a:buFont typeface="Arial" panose="020B0604020202020204" pitchFamily="34" charset="0"/>
                        <a:buNone/>
                      </a:pPr>
                      <a:r>
                        <a:rPr lang="it-IT" sz="1400" u="none" strike="noStrike" dirty="0">
                          <a:effectLst/>
                        </a:rPr>
                        <a:t>Programmi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536.055.281,05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593.248.380,51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57.193.099,46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25950646"/>
                  </a:ext>
                </a:extLst>
              </a:tr>
              <a:tr h="78314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  Istruzione prescolastica (materna)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231.049.565,51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254.238.931,21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23.189.365,70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26270005"/>
                  </a:ext>
                </a:extLst>
              </a:tr>
              <a:tr h="86071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2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  Altri ordini di istruzione non universitaria (Istruzione elementare, media, superiore)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37.996.986,01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40.903.739,08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600" u="none" strike="noStrike" kern="1200" dirty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ctr"/>
                      <a:r>
                        <a:rPr lang="it-IT" sz="1600" u="none" strike="noStrike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2.906.753,07</a:t>
                      </a:r>
                    </a:p>
                    <a:p>
                      <a:pPr algn="ctr" fontAlgn="ctr"/>
                      <a:endParaRPr lang="it-IT" sz="1600" u="none" strike="noStrike" kern="1200" dirty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10958996"/>
                  </a:ext>
                </a:extLst>
              </a:tr>
              <a:tr h="86071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</a:rPr>
                        <a:t>3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 Servizi ausiliari all'istruzione (Assistenza scolastica, trasporto,</a:t>
                      </a:r>
                    </a:p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refezione e altri servizi)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267.008.729,53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298.105.710,22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31.096.980,69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5920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2125490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249</Words>
  <Application>Microsoft Office PowerPoint</Application>
  <PresentationFormat>Widescreen</PresentationFormat>
  <Paragraphs>92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Calibri</vt:lpstr>
      <vt:lpstr>Trebuchet MS</vt:lpstr>
      <vt:lpstr>Wingdings 3</vt:lpstr>
      <vt:lpstr>Sfaccettatura</vt:lpstr>
      <vt:lpstr>ROMA CAPITALE  DOCUMENTO UNICO DI PROGRAMMAZIONE  MISSIONE 04 - Istruzione e diritto allo studio  </vt:lpstr>
      <vt:lpstr>ROMA CAPITALE  DOCUMENTO UNICO DI PROGRAMMAZIONE  MISSIONE 04 - Istruzione e diritto allo studio    </vt:lpstr>
      <vt:lpstr> ROMA CAPITALE Confronto tra previsioni di spesa in Bilancio anni 2020, 2021, 2022  MISSIONE 04 - Istruzione e diritto allo studio </vt:lpstr>
      <vt:lpstr> ROMA CAPITALE Confronto tra previsioni DEFINITIVE di spesa in Bilancio anni 2020, 2021  MISSIONE 04 - Istruzione e diritto allo studio  </vt:lpstr>
      <vt:lpstr>Bilancio 2022 NOTA INTEGRATIVA  Prospetti riepilogativi di Bilancio Spese Correnti  Missione 04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Indicatori e persone assistite- confronto anni 2014 / 2018 – I numeri più significativi   Fonte: I SERVIZI SOCIALI DI ROMA CAPITALE, Dipartimento Trasformazione Digitale U.O. Statistica - Open Datahttps://www.comune.roma.it/web/it/roma-statistica-servizi-sociali.page</dc:title>
  <dc:creator>Mario Deluca</dc:creator>
  <cp:lastModifiedBy>Anna Vettigli</cp:lastModifiedBy>
  <cp:revision>39</cp:revision>
  <cp:lastPrinted>2021-12-23T13:36:31Z</cp:lastPrinted>
  <dcterms:created xsi:type="dcterms:W3CDTF">2020-10-27T12:13:53Z</dcterms:created>
  <dcterms:modified xsi:type="dcterms:W3CDTF">2021-12-30T15:19:53Z</dcterms:modified>
</cp:coreProperties>
</file>